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4"/>
  </p:notesMasterIdLst>
  <p:sldIdLst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8" r:id="rId15"/>
    <p:sldId id="289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87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16E3A-2377-4F54-9919-07354A4B610E}" type="datetimeFigureOut">
              <a:rPr lang="zh-CN" altLang="en-US" smtClean="0"/>
              <a:t>2014/2/25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82B5-6D35-454F-B85F-514687C2E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82B5-6D35-454F-B85F-514687C2E82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17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底板白-英文大写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图片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图片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图片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图片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ln/>
        </p:spPr>
        <p:txBody>
          <a:bodyPr tIns="45720" anchor="ctr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79388"/>
            <a:ext cx="9144000" cy="61547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31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31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底板白-英文大写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图片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图片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图片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图片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ln/>
        </p:spPr>
        <p:txBody>
          <a:bodyPr tIns="45720" anchor="ctr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179388"/>
            <a:ext cx="9144000" cy="61547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31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31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2800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2800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31800" y="1268413"/>
            <a:ext cx="8229600" cy="506571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pt底板白-英文大写4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33984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33984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31750" name="Picture 7" descr="10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21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pt底板白-英文大写4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33984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133984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45062" name="Picture 7" descr="10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21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Corbel" pitchFamily="34" charset="0"/>
              </a:rPr>
              <a:t>Cortex-M3 Memory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0675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200" b="1" dirty="0" smtClean="0"/>
              <a:t>8.4.4 </a:t>
            </a:r>
            <a:r>
              <a:rPr lang="en-US" altLang="en-US" sz="2200" b="1" dirty="0" smtClean="0"/>
              <a:t>Default Memory Access Permissions</a:t>
            </a:r>
            <a:endParaRPr lang="en-US" altLang="zh-CN" sz="2200" b="1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Cortex-M3 memory map has a default configuration for memory access permissions</a:t>
            </a:r>
          </a:p>
          <a:p>
            <a:pPr marL="465137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chemeClr val="tx1"/>
                </a:solidFill>
              </a:rPr>
              <a:t>Prevents user program from accessing system control memory spaces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default memory access permission is used when either: 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1. No MPU is present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2. MPU is present but disabled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Otherwise, the MPU will determine whether user accesses are allowed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When a user access is blocked, the fault exception takes place immediately.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381000"/>
            <a:ext cx="4249738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Default Memory Access Permissions</a:t>
            </a:r>
          </a:p>
        </p:txBody>
      </p:sp>
      <p:graphicFrame>
        <p:nvGraphicFramePr>
          <p:cNvPr id="803902" name="Group 62"/>
          <p:cNvGraphicFramePr>
            <a:graphicFrameLocks noGrp="1"/>
          </p:cNvGraphicFramePr>
          <p:nvPr/>
        </p:nvGraphicFramePr>
        <p:xfrm>
          <a:off x="228600" y="1066800"/>
          <a:ext cx="8642350" cy="5196078"/>
        </p:xfrm>
        <a:graphic>
          <a:graphicData uri="http://schemas.openxmlformats.org/drawingml/2006/table">
            <a:tbl>
              <a:tblPr/>
              <a:tblGrid>
                <a:gridCol w="1676400"/>
                <a:gridCol w="2667000"/>
                <a:gridCol w="42989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Memory Region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9A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9A5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Access in User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9A5E">
                        <a:alpha val="50000"/>
                      </a:srgbClr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Vendor specific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0xE0100000–0xFFFFFFFF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Full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0xE0041000–0xE0041FFF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Blocked; user access results in 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TPIU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0xE0040000–0xE0040FFF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Blocked; user access results in 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Internal PPB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0xE000F000–0xE003FFFF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Blocked; user access results in 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NVIC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0xE000E000–0xE000EFFF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Blocked; user access results in 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0xE0002000–0xE0003FFF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Blocked; user access results in 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DWT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0xE0001000–0xE0001FFF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Blocked; user access results in bus fault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ITM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0xE0000000–0xE0000FFF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Read allowed; write ignored except for stimulus ports with user access enabled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0x60000000–0x9FFFFFFF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Full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Peripheral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0x40000000–0x5FFFFFFF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Full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0x20000000–0x3FFFFFFF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Full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0x00000000–0x1FFFFFFF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Full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5C5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200" b="1" dirty="0" smtClean="0"/>
              <a:t>8.4.5 Bit-Band Operations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Bit-band operation support allows a single load/store (read/write) operation to access a single data bit.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Bit-band regions: 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1. The first 1 MB of the SRAM region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2. The first 1 MB of the peripheral region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They can be accessed via a separate memory region called the </a:t>
            </a:r>
            <a:r>
              <a:rPr lang="en-US" altLang="zh-CN" sz="2000" b="1" i="1" dirty="0" smtClean="0">
                <a:solidFill>
                  <a:srgbClr val="FF3300"/>
                </a:solidFill>
              </a:rPr>
              <a:t>bit-band alias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484784"/>
            <a:ext cx="807125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99792" y="188640"/>
            <a:ext cx="540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Bit-Band Region and Bit-Band Alias</a:t>
            </a:r>
            <a:endParaRPr lang="en-US" altLang="zh-CN" sz="2400" b="1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11430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Remapping of Bit-Band Addresses in SRAM Region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724400" y="11430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Remapping of Bit-Band Addresses in Peripheral Memory Region</a:t>
            </a:r>
          </a:p>
        </p:txBody>
      </p:sp>
      <p:graphicFrame>
        <p:nvGraphicFramePr>
          <p:cNvPr id="812116" name="Group 84"/>
          <p:cNvGraphicFramePr>
            <a:graphicFrameLocks noGrp="1"/>
          </p:cNvGraphicFramePr>
          <p:nvPr>
            <p:ph sz="half" idx="1"/>
          </p:nvPr>
        </p:nvGraphicFramePr>
        <p:xfrm>
          <a:off x="457200" y="2057400"/>
          <a:ext cx="4038600" cy="4525967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Bit-Band Region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Aliased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0x20000000 bit[0]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0x22000000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0x20000000 bit[1]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0x22000004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0x20000000 bit[2]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0x22000008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0x20000000 bit[31]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0x2200007C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0x20000004 bit[0]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0x22000080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0x20000004 bit[31]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0x220000FC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0x200FFFFC bit[31]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0x23FFFFFC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2117" name="Group 85"/>
          <p:cNvGraphicFramePr>
            <a:graphicFrameLocks noGrp="1"/>
          </p:cNvGraphicFramePr>
          <p:nvPr>
            <p:ph sz="half" idx="2"/>
          </p:nvPr>
        </p:nvGraphicFramePr>
        <p:xfrm>
          <a:off x="4800600" y="2057400"/>
          <a:ext cx="4038600" cy="4525967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Bit-Band Region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Aliased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0x40000000 bit[0]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0x42000000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0x40000000 bit[1]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0x42000004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0x40000000 bit[2]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0x42000008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0x40000000 bit[31]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0x4200007C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0x40000004 bit[0]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0x42000080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0x40000004 bit[31]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0x420000FC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0x400FFFFC bit[31]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0x43FFFFFC bit[0]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805892" name="Object 4"/>
          <p:cNvGraphicFramePr>
            <a:graphicFrameLocks noChangeAspect="1"/>
          </p:cNvGraphicFramePr>
          <p:nvPr/>
        </p:nvGraphicFramePr>
        <p:xfrm>
          <a:off x="0" y="1066800"/>
          <a:ext cx="91440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Visio" r:id="rId3" imgW="9647768" imgH="4779264" progId="Visio.Drawing.11">
                  <p:embed/>
                </p:oleObj>
              </mc:Choice>
              <mc:Fallback>
                <p:oleObj name="Visio" r:id="rId3" imgW="9647768" imgH="477926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14400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736" y="260648"/>
            <a:ext cx="6884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  <a:ea typeface="宋体" pitchFamily="2" charset="-122"/>
              </a:rPr>
              <a:t>Bit Accesses to Bit-Band Region Via the Bit-Band Alias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1066800"/>
            <a:ext cx="5670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133984"/>
                </a:solidFill>
              </a:rPr>
              <a:t>To set bit 2 in word data in address 0x20000000: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3300"/>
                </a:solidFill>
              </a:rPr>
              <a:t>Write: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915816" y="260648"/>
            <a:ext cx="2945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  <a:ea typeface="宋体" pitchFamily="2" charset="-122"/>
              </a:rPr>
              <a:t>Write to Bit-Band Alias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28600" y="2209800"/>
          <a:ext cx="85693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Visio" r:id="rId3" imgW="7594608" imgH="2914759" progId="Visio.Drawing.11">
                  <p:embed/>
                </p:oleObj>
              </mc:Choice>
              <mc:Fallback>
                <p:oleObj name="Visio" r:id="rId3" imgW="7594608" imgH="291475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8569325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6918" name="Object 6"/>
          <p:cNvGraphicFramePr>
            <a:graphicFrameLocks noGrp="1" noChangeAspect="1"/>
          </p:cNvGraphicFramePr>
          <p:nvPr>
            <p:ph/>
          </p:nvPr>
        </p:nvGraphicFramePr>
        <p:xfrm>
          <a:off x="5410200" y="3124200"/>
          <a:ext cx="3068638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Visio" r:id="rId5" imgW="3068029" imgH="2203704" progId="Visio.Drawing.11">
                  <p:embed/>
                </p:oleObj>
              </mc:Choice>
              <mc:Fallback>
                <p:oleObj name="Visio" r:id="rId5" imgW="3068029" imgH="220370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124200"/>
                        <a:ext cx="3068638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The assembler sequence to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>
                <a:solidFill>
                  <a:srgbClr val="FF3300"/>
                </a:solidFill>
              </a:rPr>
              <a:t>Write</a:t>
            </a:r>
            <a:r>
              <a:rPr lang="en-US" altLang="zh-CN" sz="2000" smtClean="0"/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1. Without Bit-Band: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800" smtClean="0">
                <a:solidFill>
                  <a:schemeClr val="tx1"/>
                </a:solidFill>
              </a:rPr>
              <a:t>  LDR         R0,   =0x20000000   ; Setup address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altLang="zh-CN" sz="1800" smtClean="0">
                <a:solidFill>
                  <a:schemeClr val="tx1"/>
                </a:solidFill>
              </a:rPr>
              <a:t>  LDR         R1,   [R0]                  ; Read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altLang="zh-CN" sz="1800" smtClean="0">
                <a:solidFill>
                  <a:schemeClr val="tx1"/>
                </a:solidFill>
              </a:rPr>
              <a:t>  ORR.W    R1,   #0x4                 ; Modify bit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altLang="zh-CN" sz="1800" smtClean="0">
                <a:solidFill>
                  <a:schemeClr val="tx1"/>
                </a:solidFill>
              </a:rPr>
              <a:t>  STR         R1,   [R0]                  ; Write back result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US" altLang="zh-CN" sz="1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2. With Bit-Band: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zh-CN" sz="1800" smtClean="0">
                <a:solidFill>
                  <a:schemeClr val="tx1"/>
                </a:solidFill>
              </a:rPr>
              <a:t>  LDR         R0,   =0x22000008    ; Setup address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pt-BR" altLang="zh-CN" sz="1800" smtClean="0">
                <a:solidFill>
                  <a:schemeClr val="tx1"/>
                </a:solidFill>
              </a:rPr>
              <a:t>  MOV        R1,   #1                      ; Setup data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pt-BR" altLang="zh-CN" sz="1800" smtClean="0">
                <a:solidFill>
                  <a:schemeClr val="tx1"/>
                </a:solidFill>
              </a:rPr>
              <a:t>  STR         R1,   [R0]                   ; Write</a:t>
            </a:r>
            <a:endParaRPr lang="en-US" altLang="zh-CN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4800" y="1981200"/>
          <a:ext cx="85693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Visio" r:id="rId3" imgW="7774596" imgH="2914759" progId="Visio.Drawing.11">
                  <p:embed/>
                </p:oleObj>
              </mc:Choice>
              <mc:Fallback>
                <p:oleObj name="Visio" r:id="rId3" imgW="7774596" imgH="291475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8569325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699792" y="260648"/>
            <a:ext cx="3721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  <a:ea typeface="宋体" pitchFamily="2" charset="-122"/>
              </a:rPr>
              <a:t>Read from the Bit-Band Alias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33400" y="1143000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3300"/>
                </a:solidFill>
                <a:ea typeface="宋体" pitchFamily="2" charset="-122"/>
              </a:rPr>
              <a:t>Read:</a:t>
            </a:r>
          </a:p>
        </p:txBody>
      </p:sp>
      <p:graphicFrame>
        <p:nvGraphicFramePr>
          <p:cNvPr id="808966" name="Object 6"/>
          <p:cNvGraphicFramePr>
            <a:graphicFrameLocks noGrp="1" noChangeAspect="1"/>
          </p:cNvGraphicFramePr>
          <p:nvPr>
            <p:ph/>
          </p:nvPr>
        </p:nvGraphicFramePr>
        <p:xfrm>
          <a:off x="5486400" y="3276600"/>
          <a:ext cx="31718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Visio" r:id="rId5" imgW="3171685" imgH="1375954" progId="Visio.Drawing.11">
                  <p:embed/>
                </p:oleObj>
              </mc:Choice>
              <mc:Fallback>
                <p:oleObj name="Visio" r:id="rId5" imgW="3171685" imgH="137595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76600"/>
                        <a:ext cx="3171825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2270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1066800"/>
            <a:ext cx="813593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133984"/>
                </a:solidFill>
              </a:rPr>
              <a:t>The assembler sequence to </a:t>
            </a:r>
            <a:r>
              <a:rPr lang="en-US" altLang="zh-CN" sz="2000">
                <a:solidFill>
                  <a:srgbClr val="FF3300"/>
                </a:solidFill>
              </a:rPr>
              <a:t>read: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2000">
              <a:solidFill>
                <a:srgbClr val="FF33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133984"/>
                </a:solidFill>
              </a:rPr>
              <a:t>1. With Bit-Band: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133984"/>
                </a:solidFill>
              </a:rPr>
              <a:t>  LDR          R0,   =0x20000000   ; Setup address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>
                <a:solidFill>
                  <a:srgbClr val="133984"/>
                </a:solidFill>
              </a:rPr>
              <a:t>  LDR          R1,   [R0]                  ; Read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>
                <a:solidFill>
                  <a:srgbClr val="133984"/>
                </a:solidFill>
              </a:rPr>
              <a:t>  UBFX.W   R1,   R1,  #2,  #1      ; Extract bit[2]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zh-CN">
              <a:solidFill>
                <a:srgbClr val="133984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133984"/>
                </a:solidFill>
              </a:rPr>
              <a:t>2. With Bit-Band: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>
                <a:solidFill>
                  <a:srgbClr val="133984"/>
                </a:solidFill>
              </a:rPr>
              <a:t>  LDR          R0,   =0x22000008   ; Setup address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>
                <a:solidFill>
                  <a:srgbClr val="133984"/>
                </a:solidFill>
              </a:rPr>
              <a:t>  LDR          R1,   [R0]                  ;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3600" b="1" dirty="0" smtClean="0">
                <a:solidFill>
                  <a:srgbClr val="2A4F86"/>
                </a:solidFill>
                <a:latin typeface="Corbel" pitchFamily="34" charset="0"/>
              </a:rPr>
              <a:t>Chapter 5 in the reference book</a:t>
            </a:r>
            <a:endParaRPr lang="zh-CN" altLang="en-US" sz="3600" b="1" dirty="0" smtClean="0">
              <a:solidFill>
                <a:srgbClr val="2A4F86"/>
              </a:solidFill>
              <a:latin typeface="Corbel" pitchFamily="34" charset="0"/>
            </a:endParaRPr>
          </a:p>
        </p:txBody>
      </p:sp>
      <p:pic>
        <p:nvPicPr>
          <p:cNvPr id="48132" name="Picture 4" descr="1181546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52725"/>
            <a:ext cx="4114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66800"/>
            <a:ext cx="8229600" cy="54578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For read operations, the word is read and the chosen bit location is shifted to the LSB of the read return data.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For write operations, the written bit data is shifted to the required bit position, and a </a:t>
            </a:r>
            <a:r>
              <a:rPr lang="en-US" altLang="zh-CN" sz="2400" dirty="0" smtClean="0">
                <a:solidFill>
                  <a:srgbClr val="FF3300"/>
                </a:solidFill>
              </a:rPr>
              <a:t>READ-MODIFY-WRITE </a:t>
            </a:r>
            <a:r>
              <a:rPr lang="en-US" altLang="zh-CN" sz="2400" dirty="0" smtClean="0"/>
              <a:t>is performed.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5678488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851385"/>
                </a:solidFill>
              </a:rPr>
              <a:t>            Example: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000" dirty="0" smtClean="0"/>
              <a:t>1. Set address 0x20000000 to a value of 0x3355AACC.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000" dirty="0" smtClean="0"/>
              <a:t>2. Read address 0x22000008. This read access is remapped into read access to 0x20000000. The return value is 1 (bit[2] of 0x3355AACC).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000" dirty="0" smtClean="0"/>
              <a:t>3. Write 0x0 to 0x22000008. 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000" dirty="0" smtClean="0"/>
              <a:t>4. Now read 0x20000000. That gives you a return value of 0x3355AAC8 (bit[2] =0).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endParaRPr lang="en-US" altLang="zh-CN" sz="2000" dirty="0" smtClean="0"/>
          </a:p>
        </p:txBody>
      </p:sp>
      <p:pic>
        <p:nvPicPr>
          <p:cNvPr id="46083" name="Picture 3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2294384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US" altLang="zh-CN" sz="2000" b="1" dirty="0" smtClean="0">
                <a:solidFill>
                  <a:srgbClr val="851385"/>
                </a:solidFill>
              </a:rPr>
              <a:t>Advantages of using bit-band operations:</a:t>
            </a:r>
          </a:p>
          <a:p>
            <a:pPr marL="922337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altLang="zh-CN" sz="1600" dirty="0" smtClean="0"/>
              <a:t>Faster bit operations with fewer instructions</a:t>
            </a:r>
          </a:p>
          <a:p>
            <a:pPr marL="922337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altLang="zh-CN" sz="1600" dirty="0" smtClean="0"/>
              <a:t>Exclusive read/write operations (by </a:t>
            </a:r>
            <a:r>
              <a:rPr lang="en-US" altLang="zh-CN" sz="1600" dirty="0" smtClean="0">
                <a:solidFill>
                  <a:srgbClr val="FF0000"/>
                </a:solidFill>
              </a:rPr>
              <a:t>hardware</a:t>
            </a:r>
            <a:r>
              <a:rPr lang="en-US" altLang="zh-CN" sz="1600" dirty="0" smtClean="0"/>
              <a:t>)</a:t>
            </a:r>
          </a:p>
          <a:p>
            <a:pPr marL="922337" lvl="1" indent="-457200" eaLnBrk="1" hangingPunct="1">
              <a:spcBef>
                <a:spcPct val="40000"/>
              </a:spcBef>
              <a:buFontTx/>
              <a:buAutoNum type="arabicPeriod"/>
            </a:pPr>
            <a:r>
              <a:rPr lang="en-US" altLang="zh-CN" sz="1600" dirty="0" smtClean="0"/>
              <a:t>Store and handle Boolean data in the SRAM region (packed together and can be accessed separately)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endParaRPr lang="en-US" altLang="zh-CN" sz="2000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6069782" cy="362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6690420" cy="374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852936"/>
            <a:ext cx="6602414" cy="37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8168779" cy="355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148064" y="3717032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Unaligned Transfer Example 1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148064" y="5013176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Unaligned Transfer Example 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76056" y="6237312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Unaligned Transfer Example 3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1520" y="980728"/>
            <a:ext cx="83534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dirty="0" smtClean="0"/>
              <a:t>8.4.6 Unaligned Transfers</a:t>
            </a:r>
          </a:p>
          <a:p>
            <a:pPr>
              <a:spcBef>
                <a:spcPct val="50000"/>
              </a:spcBef>
            </a:pPr>
            <a:r>
              <a:rPr lang="en-US" altLang="zh-CN" sz="2000" dirty="0" smtClean="0"/>
              <a:t>The Cortex-M3 supports unaligned transfers on single accesses. Data memory accesses can be defined as aligned or unaligned.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srgbClr val="133984"/>
                </a:solidFill>
              </a:rPr>
              <a:t>1</a:t>
            </a:r>
            <a:r>
              <a:rPr lang="en-US" altLang="zh-CN" sz="2000" dirty="0">
                <a:solidFill>
                  <a:srgbClr val="133984"/>
                </a:solidFill>
              </a:rPr>
              <a:t>. Word size, the address is not a multiple of 4.</a:t>
            </a:r>
          </a:p>
        </p:txBody>
      </p:sp>
      <p:graphicFrame>
        <p:nvGraphicFramePr>
          <p:cNvPr id="814086" name="Group 6"/>
          <p:cNvGraphicFramePr>
            <a:graphicFrameLocks noGrp="1"/>
          </p:cNvGraphicFramePr>
          <p:nvPr>
            <p:ph sz="half" idx="1"/>
          </p:nvPr>
        </p:nvGraphicFramePr>
        <p:xfrm>
          <a:off x="251520" y="2924944"/>
          <a:ext cx="4724400" cy="1152526"/>
        </p:xfrm>
        <a:graphic>
          <a:graphicData uri="http://schemas.openxmlformats.org/drawingml/2006/table">
            <a:tbl>
              <a:tblPr/>
              <a:tblGrid>
                <a:gridCol w="1485900"/>
                <a:gridCol w="808038"/>
                <a:gridCol w="812800"/>
                <a:gridCol w="806450"/>
                <a:gridCol w="81121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[31:24]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[23:16]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4112" name="Group 32"/>
          <p:cNvGraphicFramePr>
            <a:graphicFrameLocks noGrp="1"/>
          </p:cNvGraphicFramePr>
          <p:nvPr>
            <p:ph sz="quarter" idx="2"/>
          </p:nvPr>
        </p:nvGraphicFramePr>
        <p:xfrm>
          <a:off x="251520" y="4221088"/>
          <a:ext cx="4724400" cy="1152526"/>
        </p:xfrm>
        <a:graphic>
          <a:graphicData uri="http://schemas.openxmlformats.org/drawingml/2006/table">
            <a:tbl>
              <a:tblPr/>
              <a:tblGrid>
                <a:gridCol w="1490663"/>
                <a:gridCol w="828675"/>
                <a:gridCol w="800100"/>
                <a:gridCol w="806450"/>
                <a:gridCol w="798512"/>
              </a:tblGrid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[31:24]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[23:16]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4138" name="Group 58"/>
          <p:cNvGraphicFramePr>
            <a:graphicFrameLocks noGrp="1"/>
          </p:cNvGraphicFramePr>
          <p:nvPr>
            <p:ph sz="quarter" idx="3"/>
          </p:nvPr>
        </p:nvGraphicFramePr>
        <p:xfrm>
          <a:off x="251520" y="5517232"/>
          <a:ext cx="4710112" cy="1109853"/>
        </p:xfrm>
        <a:graphic>
          <a:graphicData uri="http://schemas.openxmlformats.org/drawingml/2006/table">
            <a:tbl>
              <a:tblPr/>
              <a:tblGrid>
                <a:gridCol w="1485900"/>
                <a:gridCol w="827087"/>
                <a:gridCol w="793750"/>
                <a:gridCol w="776288"/>
                <a:gridCol w="827087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[31:24]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[23:16]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6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000" smtClean="0"/>
              <a:t>2. Half word size, and the address is not a multiple of 2.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34000" y="3200400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Unaligned Transfer Example 4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257800" y="4800600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Unaligned Transfer Example 5</a:t>
            </a:r>
          </a:p>
        </p:txBody>
      </p:sp>
      <p:graphicFrame>
        <p:nvGraphicFramePr>
          <p:cNvPr id="815161" name="Group 57"/>
          <p:cNvGraphicFramePr>
            <a:graphicFrameLocks noGrp="1"/>
          </p:cNvGraphicFramePr>
          <p:nvPr/>
        </p:nvGraphicFramePr>
        <p:xfrm>
          <a:off x="457200" y="2590800"/>
          <a:ext cx="4637088" cy="1152526"/>
        </p:xfrm>
        <a:graphic>
          <a:graphicData uri="http://schemas.openxmlformats.org/drawingml/2006/table">
            <a:tbl>
              <a:tblPr/>
              <a:tblGrid>
                <a:gridCol w="1458913"/>
                <a:gridCol w="792162"/>
                <a:gridCol w="796925"/>
                <a:gridCol w="750888"/>
                <a:gridCol w="8382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5135" name="Group 31"/>
          <p:cNvGraphicFramePr>
            <a:graphicFrameLocks noGrp="1"/>
          </p:cNvGraphicFramePr>
          <p:nvPr/>
        </p:nvGraphicFramePr>
        <p:xfrm>
          <a:off x="457200" y="4419600"/>
          <a:ext cx="4637088" cy="1219201"/>
        </p:xfrm>
        <a:graphic>
          <a:graphicData uri="http://schemas.openxmlformats.org/drawingml/2006/table">
            <a:tbl>
              <a:tblPr/>
              <a:tblGrid>
                <a:gridCol w="1458913"/>
                <a:gridCol w="792162"/>
                <a:gridCol w="796925"/>
                <a:gridCol w="793750"/>
                <a:gridCol w="7953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Byte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5213"/>
            <a:ext cx="8229600" cy="5335587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There are a number of </a:t>
            </a:r>
            <a:r>
              <a:rPr lang="en-US" altLang="zh-CN" sz="2400" b="1" dirty="0" smtClean="0">
                <a:solidFill>
                  <a:srgbClr val="851385"/>
                </a:solidFill>
              </a:rPr>
              <a:t>limitations</a:t>
            </a:r>
            <a:r>
              <a:rPr lang="en-US" altLang="zh-CN" sz="2400" b="1" dirty="0" smtClean="0"/>
              <a:t>: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1. Not supported in Load/Store multiple instructions.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2. Stack operations (PUSH/POP) must be aligned.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3. Exclusive accesses must be aligned.</a:t>
            </a:r>
            <a:endParaRPr lang="zh-CN" altLang="en-US" sz="2000" dirty="0" smtClean="0"/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4. Unaligned transfers are not supported in bit-band operations.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When unaligned transfers are used, they are actually converted into multiple aligned transfers by the processor’s bus interface unit</a:t>
            </a:r>
          </a:p>
          <a:p>
            <a:pPr marL="922337" lvl="1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000" dirty="0" smtClean="0"/>
              <a:t>Transparent to application programmers.</a:t>
            </a:r>
          </a:p>
          <a:p>
            <a:pPr marL="922337" lvl="1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000" dirty="0" smtClean="0"/>
              <a:t>It takes more clock cycles for a single data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shadow 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7391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shadow 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962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2880" y="914400"/>
            <a:ext cx="8229600" cy="553878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8.4.7 Exclusive Accesses(LDREX,STREX)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/>
              <a:t>SWP instruction (swap)</a:t>
            </a:r>
            <a:r>
              <a:rPr lang="en-US" altLang="zh-CN" sz="2000" dirty="0" smtClean="0"/>
              <a:t> </a:t>
            </a:r>
            <a:r>
              <a:rPr lang="en-US" altLang="en-US" sz="2000" dirty="0" smtClean="0"/>
              <a:t>was used</a:t>
            </a:r>
            <a:r>
              <a:rPr lang="en-US" altLang="zh-CN" sz="2000" dirty="0" smtClean="0"/>
              <a:t> to check </a:t>
            </a:r>
            <a:r>
              <a:rPr lang="en-US" altLang="en-US" sz="2000" dirty="0" smtClean="0"/>
              <a:t>semaphore  status in early ARM processors</a:t>
            </a:r>
            <a:r>
              <a:rPr lang="en-US" altLang="zh-CN" sz="2000" dirty="0" smtClean="0"/>
              <a:t>. But Cortex-M3 cannot support  SWP any more.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solidFill>
                  <a:srgbClr val="851385"/>
                </a:solidFill>
              </a:rPr>
              <a:t>1. What is semaphore?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/>
              <a:t>Semaphores are commonly used for allocating shared resources to applications. When a resource is being used by one process, it is locked to that process and exclusive to others. A semaphore is the lock flag.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solidFill>
                  <a:srgbClr val="851385"/>
                </a:solidFill>
              </a:rPr>
              <a:t>2. Why is exclusive access used instead of </a:t>
            </a:r>
            <a:r>
              <a:rPr lang="en-US" altLang="en-US" sz="2000" dirty="0" smtClean="0">
                <a:solidFill>
                  <a:srgbClr val="851385"/>
                </a:solidFill>
              </a:rPr>
              <a:t>SWP instruction</a:t>
            </a:r>
            <a:r>
              <a:rPr lang="en-US" altLang="zh-CN" sz="2000" dirty="0" smtClean="0">
                <a:solidFill>
                  <a:srgbClr val="851385"/>
                </a:solidFill>
              </a:rPr>
              <a:t>?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/>
              <a:t>When a process or application want to use a resource, it needs to check whether the resource has been locked first.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800" dirty="0" smtClean="0"/>
              <a:t> In ARM V7 architecture, the read/write access can be carried out on separated buses. Therefore, the SWP instructions (requiring the read and write in a locked transfer sequence must be on the same bus) can no longer be used to make the memory access atomic.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800" dirty="0" smtClean="0"/>
              <a:t>Therefore, the locked transfers are replaced by exclusive accesses.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8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hadow 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2296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872" y="1136650"/>
            <a:ext cx="8229600" cy="48069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solidFill>
                  <a:srgbClr val="851385"/>
                </a:solidFill>
              </a:rPr>
              <a:t>3. The difference between SWP instructions and exclusive access.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concept of exclusive access operation is quite simple but different from SWP, which allows the possibility that the memory location for a semaphore could be accessed by multiple buses. 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93266"/>
            <a:ext cx="5328592" cy="41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dirty="0" smtClean="0"/>
              <a:t>Exclusive access instructions include: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1. LDREX (word)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2. LDREXB (byte)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3. LDREXH (half word)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4. STREX (word)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5. STREXB (byte)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6. STREXH (half word)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516413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8.4.8 Endian Mode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The Cortex-M3 supports both little endian(recommended) and big endian modes.</a:t>
            </a:r>
          </a:p>
          <a:p>
            <a:pPr marL="465137" lvl="1" indent="0" eaLnBrk="1" hangingPunct="1"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000" dirty="0" smtClean="0"/>
              <a:t>However, the supported memory type also depends on the design of the rest of the microcontroller (bus connections, memory controllers, peripherals, and so on).</a:t>
            </a:r>
          </a:p>
          <a:p>
            <a:pPr marL="465137" lvl="1" indent="0" eaLnBrk="1" hangingPunct="1">
              <a:spcBef>
                <a:spcPct val="50000"/>
              </a:spcBef>
              <a:buFont typeface="Wingdings" pitchFamily="2" charset="2"/>
              <a:buChar char="u"/>
            </a:pPr>
            <a:r>
              <a:rPr lang="en-US" altLang="zh-CN" sz="2000" dirty="0" smtClean="0"/>
              <a:t>Make sure that you check your microcontroller datasheets in detail before developing your software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The definition of big endian in the Cortex-M3 is different from the ARM7’s.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/>
              <a:t>In the ARM7TDMI, the big endian scheme is called word-invariant big endian, whereas in the Cortex-M3, the big endian scheme is called </a:t>
            </a:r>
            <a:r>
              <a:rPr lang="en-US" altLang="zh-CN" sz="2400" b="1" i="1" dirty="0" smtClean="0">
                <a:solidFill>
                  <a:srgbClr val="FF3300"/>
                </a:solidFill>
              </a:rPr>
              <a:t>byte-invariant big endian</a:t>
            </a:r>
            <a:r>
              <a:rPr lang="en-US" altLang="zh-CN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503078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 smtClean="0"/>
              <a:t>8.4 Memory System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8.4.1 Memory System Features Overview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1. A predefined memory map that specifies which bus interface is to be used when a memory location is accessed.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2. Bit-band: This provides atomic operations to bit data in memory or peripherals, only supported in special memory regions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3. Supports unaligned transfers and exclusive accesses as well.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4. </a:t>
            </a:r>
            <a:r>
              <a:rPr lang="en-US" sz="2000" dirty="0" smtClean="0"/>
              <a:t>the Cortex-M3 supports both little endian and big endian memory configuration</a:t>
            </a:r>
            <a:endParaRPr lang="en-US" altLang="zh-CN" sz="2000" dirty="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332" name="Group 60"/>
          <p:cNvGraphicFramePr>
            <a:graphicFrameLocks noGrp="1"/>
          </p:cNvGraphicFramePr>
          <p:nvPr/>
        </p:nvGraphicFramePr>
        <p:xfrm>
          <a:off x="533400" y="1828800"/>
          <a:ext cx="8153400" cy="3067050"/>
        </p:xfrm>
        <a:graphic>
          <a:graphicData uri="http://schemas.openxmlformats.org/drawingml/2006/table">
            <a:tbl>
              <a:tblPr/>
              <a:tblGrid>
                <a:gridCol w="2343150"/>
                <a:gridCol w="1452563"/>
                <a:gridCol w="1450975"/>
                <a:gridCol w="1452562"/>
                <a:gridCol w="145415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Address,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Bits 31-24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Bits 23-16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Bits 15-8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Bits 7-0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8CD8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0x1000, word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Data[23:16]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Data[31:24]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0x1000, half word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Data[15:8]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0x1000, 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0x1001, 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0x1002, 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0x1003, 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Data[7:0]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0F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4324" name="Rectangle 58"/>
          <p:cNvSpPr>
            <a:spLocks noChangeArrowheads="1"/>
          </p:cNvSpPr>
          <p:nvPr/>
        </p:nvSpPr>
        <p:spPr bwMode="auto">
          <a:xfrm>
            <a:off x="1066800" y="1143000"/>
            <a:ext cx="668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The Cortex-M3 (Byte-Invariant Big Endian): Data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The endian mode is set when the processor exits reset and it cannot be changed afterward.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Instruction fetches are always in little endian, as are data accesses in the configuration control memory space and the external PPB memory range.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smtClean="0"/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T</a:t>
            </a:r>
            <a:r>
              <a:rPr lang="en-US" altLang="en-US" sz="2000" smtClean="0"/>
              <a:t>he data </a:t>
            </a:r>
            <a:r>
              <a:rPr lang="en-US" altLang="zh-CN" sz="2000" smtClean="0"/>
              <a:t>can be easily converted </a:t>
            </a:r>
            <a:r>
              <a:rPr lang="en-US" altLang="en-US" sz="2000" smtClean="0"/>
              <a:t>between little endian and big endian</a:t>
            </a:r>
            <a:r>
              <a:rPr lang="en-US" altLang="zh-CN" sz="2000" smtClean="0"/>
              <a:t> </a:t>
            </a:r>
            <a:r>
              <a:rPr lang="en-US" altLang="en-US" sz="2000" smtClean="0"/>
              <a:t>using instructions</a:t>
            </a:r>
            <a:r>
              <a:rPr lang="en-US" altLang="zh-CN" sz="2000" smtClean="0"/>
              <a:t>  REV/REVH.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5462588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600" b="1" dirty="0" smtClean="0"/>
              <a:t>8.4.2 Memory Maps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Cortex-M3 processor has a fixed memory map.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/>
              <a:t>Some of the memory locations are allocated for private peripherals such as debugging</a:t>
            </a:r>
            <a:r>
              <a:rPr lang="en-US" altLang="zh-CN" sz="2000" dirty="0" smtClean="0"/>
              <a:t> </a:t>
            </a:r>
            <a:r>
              <a:rPr lang="en-US" altLang="en-US" sz="2000" dirty="0" smtClean="0"/>
              <a:t>components.</a:t>
            </a:r>
            <a:endParaRPr lang="en-US" altLang="zh-CN" sz="2000" dirty="0" smtClean="0"/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1. Fetch Patch and </a:t>
            </a:r>
            <a:r>
              <a:rPr lang="en-US" altLang="zh-CN" sz="1600" dirty="0" err="1" smtClean="0"/>
              <a:t>BreakPoint</a:t>
            </a:r>
            <a:r>
              <a:rPr lang="en-US" altLang="zh-CN" sz="1600" dirty="0" smtClean="0"/>
              <a:t> Unit (FPB)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2. Data </a:t>
            </a:r>
            <a:r>
              <a:rPr lang="en-US" altLang="zh-CN" sz="1600" dirty="0" err="1" smtClean="0"/>
              <a:t>WatchPoint</a:t>
            </a:r>
            <a:r>
              <a:rPr lang="en-US" altLang="zh-CN" sz="1600" dirty="0" smtClean="0"/>
              <a:t> and Trace Unit (DWT)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3. Instrumentation Trace </a:t>
            </a:r>
            <a:r>
              <a:rPr lang="en-US" altLang="zh-CN" sz="1600" dirty="0" err="1" smtClean="0"/>
              <a:t>Macrocell</a:t>
            </a:r>
            <a:r>
              <a:rPr lang="en-US" altLang="zh-CN" sz="1600" dirty="0" smtClean="0"/>
              <a:t> (ITM)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4. Embedded Trace </a:t>
            </a:r>
            <a:r>
              <a:rPr lang="en-US" altLang="zh-CN" sz="1600" dirty="0" err="1" smtClean="0"/>
              <a:t>Macrocell</a:t>
            </a:r>
            <a:r>
              <a:rPr lang="en-US" altLang="zh-CN" sz="1600" dirty="0" smtClean="0"/>
              <a:t> (ETM)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5. Trace Port Interface Unit (TPIU)</a:t>
            </a:r>
          </a:p>
          <a:p>
            <a:pPr marL="465137" lvl="1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6. ROM Table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Cortex-M3 processor has a total of 4 GB of address space.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555776" y="26064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A Cortex-M3 Predefined Memory Map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651500" y="2133600"/>
            <a:ext cx="331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043608" y="908719"/>
          <a:ext cx="7488832" cy="587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3" imgW="6371730" imgH="4798983" progId="Visio.Drawing.11">
                  <p:embed/>
                </p:oleObj>
              </mc:Choice>
              <mc:Fallback>
                <p:oleObj name="Visio" r:id="rId3" imgW="6371730" imgH="479898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08719"/>
                        <a:ext cx="7488832" cy="5872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66800"/>
            <a:ext cx="8229600" cy="4343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i="1" smtClean="0">
                <a:solidFill>
                  <a:srgbClr val="FF3300"/>
                </a:solidFill>
              </a:rPr>
              <a:t>SRAM: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0.5 GB. The SRAM memory range is for connecting internal SRAM.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i="1" smtClean="0">
                <a:solidFill>
                  <a:srgbClr val="FF3300"/>
                </a:solidFill>
              </a:rPr>
              <a:t>On-chip peripherals: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0.5 GB, supports bit-band alias and is accessed via the system bus interface.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i="1" smtClean="0">
                <a:solidFill>
                  <a:srgbClr val="FF3300"/>
                </a:solidFill>
              </a:rPr>
              <a:t>External RAM: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1 GB. Program execution is allowed.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i="1" smtClean="0">
                <a:solidFill>
                  <a:srgbClr val="FF3300"/>
                </a:solidFill>
              </a:rPr>
              <a:t>External devices: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1 GB. Program execution is not allowed.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 i="1" smtClean="0">
                <a:solidFill>
                  <a:srgbClr val="FF3300"/>
                </a:solidFill>
              </a:rPr>
              <a:t>System-level components + internal private peripheral buses + external private peripheral bus + vendor-specific system peripherals: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 0.5 GB.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endParaRPr lang="en-US" altLang="zh-C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229600" cy="22939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smtClean="0">
                <a:solidFill>
                  <a:srgbClr val="7F4D78"/>
                </a:solidFill>
              </a:rPr>
              <a:t>Private peripheral bus: 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1. AHB private peripheral bus, for Cortex-M3 internal AHB peripherals only.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smtClean="0"/>
              <a:t>2. APB private peripheral bus, for Cortex-M3 internal APB devices as well as external peripherals.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133984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8600" y="3124200"/>
          <a:ext cx="845978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Visio" r:id="rId3" imgW="8747830" imgH="1972491" progId="Visio.Drawing.11">
                  <p:embed/>
                </p:oleObj>
              </mc:Choice>
              <mc:Fallback>
                <p:oleObj name="Visio" r:id="rId3" imgW="8747830" imgH="197249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8459788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87675" y="6092825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The System Control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200" b="1" dirty="0" smtClean="0"/>
              <a:t>8.4.3 Memory Access Attributes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memory map also defines the memory attributes of accessing each memory block or device:</a:t>
            </a:r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zh-CN" sz="2000" dirty="0" smtClean="0"/>
          </a:p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dirty="0" smtClean="0"/>
              <a:t>The default memory attribute settings can be overridden if MPU is present and the region is programmed differently from the default.</a:t>
            </a:r>
          </a:p>
        </p:txBody>
      </p:sp>
      <p:pic>
        <p:nvPicPr>
          <p:cNvPr id="36867" name="Picture 27" descr="puzzle-blk-4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286000"/>
            <a:ext cx="32004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28"/>
          <p:cNvSpPr txBox="1">
            <a:spLocks noChangeArrowheads="1"/>
          </p:cNvSpPr>
          <p:nvPr/>
        </p:nvSpPr>
        <p:spPr bwMode="auto">
          <a:xfrm>
            <a:off x="3454896" y="2420888"/>
            <a:ext cx="19812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dirty="0" err="1">
                <a:solidFill>
                  <a:srgbClr val="000000"/>
                </a:solidFill>
              </a:rPr>
              <a:t>Bufferable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6869" name="Text Box 29"/>
          <p:cNvSpPr txBox="1">
            <a:spLocks noChangeArrowheads="1"/>
          </p:cNvSpPr>
          <p:nvPr/>
        </p:nvSpPr>
        <p:spPr bwMode="auto">
          <a:xfrm>
            <a:off x="4463008" y="2841463"/>
            <a:ext cx="1981200" cy="3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dirty="0"/>
              <a:t>Cacheable</a:t>
            </a:r>
          </a:p>
        </p:txBody>
      </p:sp>
      <p:sp>
        <p:nvSpPr>
          <p:cNvPr id="36870" name="Text Box 30"/>
          <p:cNvSpPr txBox="1">
            <a:spLocks noChangeArrowheads="1"/>
          </p:cNvSpPr>
          <p:nvPr/>
        </p:nvSpPr>
        <p:spPr bwMode="auto">
          <a:xfrm>
            <a:off x="3923928" y="3501008"/>
            <a:ext cx="1981200" cy="3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</a:rPr>
              <a:t>Executable</a:t>
            </a:r>
          </a:p>
        </p:txBody>
      </p:sp>
      <p:sp>
        <p:nvSpPr>
          <p:cNvPr id="36871" name="Text Box 31"/>
          <p:cNvSpPr txBox="1">
            <a:spLocks noChangeArrowheads="1"/>
          </p:cNvSpPr>
          <p:nvPr/>
        </p:nvSpPr>
        <p:spPr bwMode="auto">
          <a:xfrm>
            <a:off x="2806824" y="3068960"/>
            <a:ext cx="1981200" cy="3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FF00"/>
                </a:solidFill>
              </a:rPr>
              <a:t>Sharable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1864" name="Group 72"/>
          <p:cNvGraphicFramePr>
            <a:graphicFrameLocks noGrp="1"/>
          </p:cNvGraphicFramePr>
          <p:nvPr>
            <p:ph/>
          </p:nvPr>
        </p:nvGraphicFramePr>
        <p:xfrm>
          <a:off x="323850" y="1147214"/>
          <a:ext cx="8640763" cy="5515295"/>
        </p:xfrm>
        <a:graphic>
          <a:graphicData uri="http://schemas.openxmlformats.org/drawingml/2006/table">
            <a:tbl>
              <a:tblPr/>
              <a:tblGrid>
                <a:gridCol w="1835150"/>
                <a:gridCol w="1404938"/>
                <a:gridCol w="2087562"/>
                <a:gridCol w="1873250"/>
                <a:gridCol w="1439863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Region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For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Cacheable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Executable, buffered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Code memory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0x00000000–0x1FFFFFFF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Code and data as well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cacheable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Executable, write buffered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SRAM memory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0x20000000–0x3FFFFFFF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On-chip 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cacheable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Executable, write buffered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Peripheral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0x40000000–0x5FFFFFFF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Peripherals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Noncacheable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Nonexecutable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RAM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0x60000000–0x7FFFFFFF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Either on-chip or off-chip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cacheable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Executable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RAM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0x80000000–0x9FFFFFFF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Either on-chip or off-chip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cacheable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Executable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devices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0xA0000000–0xBFFFFFFF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devices and/or shared memory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Noncacheable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Nonexecutable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,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nonbuffered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devices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0xC0000000–0xDFFFFFFF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External devices and/or shared memory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Noncacheable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Nonexecutable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,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nonbuffered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System region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0xE0000000–0xFFFFFFFF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Private peripherals and Vendor-specific devices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Noncacheable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3984"/>
                        </a:solidFill>
                        <a:effectLst/>
                        <a:latin typeface="Arial" charset="0"/>
                        <a:ea typeface="黑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Nonexecutable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,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nonbuffered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3984"/>
                          </a:solidFill>
                          <a:effectLst/>
                          <a:latin typeface="Arial" charset="0"/>
                          <a:ea typeface="黑体" pitchFamily="2" charset="-122"/>
                        </a:rPr>
                        <a:t> (buffered for vendor-specific memory)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6A8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2339975" y="260350"/>
            <a:ext cx="440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宋体" pitchFamily="2" charset="-122"/>
              </a:rPr>
              <a:t>Address Space Division and Attributes</a:t>
            </a:r>
            <a:endParaRPr lang="en-US" altLang="zh-CN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33984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33984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33984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33984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1889</Words>
  <Application>Microsoft Office PowerPoint</Application>
  <PresentationFormat>全屏显示(4:3)</PresentationFormat>
  <Paragraphs>356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黑体</vt:lpstr>
      <vt:lpstr>华文新魏</vt:lpstr>
      <vt:lpstr>宋体</vt:lpstr>
      <vt:lpstr>Arial</vt:lpstr>
      <vt:lpstr>Calibri</vt:lpstr>
      <vt:lpstr>Corbel</vt:lpstr>
      <vt:lpstr>Wingdings</vt:lpstr>
      <vt:lpstr>1_自定义设计方案</vt:lpstr>
      <vt:lpstr>2_自定义设计方案</vt:lpstr>
      <vt:lpstr>Visio</vt:lpstr>
      <vt:lpstr>Cortex-M3 Memory Systems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Cortex-M3 Memory Systems</dc:title>
  <dc:creator>archee</dc:creator>
  <cp:lastModifiedBy>archee</cp:lastModifiedBy>
  <cp:revision>29</cp:revision>
  <dcterms:created xsi:type="dcterms:W3CDTF">2012-03-30T14:24:59Z</dcterms:created>
  <dcterms:modified xsi:type="dcterms:W3CDTF">2014-02-25T03:36:15Z</dcterms:modified>
</cp:coreProperties>
</file>